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89" r:id="rId3"/>
    <p:sldId id="257" r:id="rId4"/>
    <p:sldId id="258" r:id="rId5"/>
    <p:sldId id="259" r:id="rId6"/>
    <p:sldId id="260" r:id="rId7"/>
    <p:sldId id="286" r:id="rId8"/>
    <p:sldId id="287" r:id="rId9"/>
    <p:sldId id="263" r:id="rId10"/>
    <p:sldId id="261" r:id="rId11"/>
    <p:sldId id="279" r:id="rId12"/>
    <p:sldId id="270" r:id="rId13"/>
    <p:sldId id="267" r:id="rId14"/>
    <p:sldId id="280" r:id="rId15"/>
    <p:sldId id="264" r:id="rId16"/>
    <p:sldId id="282" r:id="rId17"/>
    <p:sldId id="281" r:id="rId18"/>
    <p:sldId id="288" r:id="rId19"/>
    <p:sldId id="283" r:id="rId20"/>
    <p:sldId id="290" r:id="rId2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18DDE-97A0-4B22-B8EC-00566F133BFB}" type="datetimeFigureOut">
              <a:rPr lang="de-DE" smtClean="0"/>
              <a:t>26.03.2014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D616C-F271-4091-916E-8827D5BEC7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4906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F9BF0-8B95-4ADA-8CD3-8A716759D740}" type="datetime1">
              <a:rPr lang="de-DE" smtClean="0"/>
              <a:t>26.03.2014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453336"/>
            <a:ext cx="9144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26477-E6AA-403D-96A1-9155786AFE1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088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119B-BBBE-4156-BF82-2684AEB31DD9}" type="datetime1">
              <a:rPr lang="de-DE" smtClean="0"/>
              <a:t>26.03.2014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453336"/>
            <a:ext cx="9144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4B826-7ADB-4079-AE70-BEA9DF84528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813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28FCD-F909-4B81-902D-1CC19960EF25}" type="datetime1">
              <a:rPr lang="de-DE" smtClean="0"/>
              <a:t>26.03.2014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453336"/>
            <a:ext cx="9144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3CAEB-BF15-43E2-B63C-9DB2B5244EE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124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7469" y="6488647"/>
            <a:ext cx="1036531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C5D79EFF-9D11-4295-8070-80F95F3D31E8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8217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09871-B009-4D6C-A8D9-DF5D8F907E1D}" type="datetime1">
              <a:rPr lang="de-DE" smtClean="0"/>
              <a:t>26.03.2014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453336"/>
            <a:ext cx="9144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A7544-1C99-40D0-BAD4-E6CCEC51C0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939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BFD47-37E9-48A2-A2F2-1B0F9F4C6955}" type="datetime1">
              <a:rPr lang="de-DE" smtClean="0"/>
              <a:t>26.03.2014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453336"/>
            <a:ext cx="9144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C7C05-DE28-4124-88C5-D818E5E8E23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194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2C301-A9A3-4D37-ADD5-655B4987A5FB}" type="datetime1">
              <a:rPr lang="de-DE" smtClean="0"/>
              <a:t>26.03.2014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453336"/>
            <a:ext cx="9144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11872-AE56-47A4-BC93-DA3397A3678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34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4AE62-F087-4D32-BE23-0E8F21EF7312}" type="datetime1">
              <a:rPr lang="de-DE" smtClean="0"/>
              <a:t>26.03.2014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453336"/>
            <a:ext cx="9144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00362-D905-4B6C-91DD-AF0F7590CDB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2714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55A32-78A0-4B51-8081-CB6AC9A00C0E}" type="datetime1">
              <a:rPr lang="de-DE" smtClean="0"/>
              <a:t>26.03.2014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453336"/>
            <a:ext cx="9144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1949F-AE65-4801-9C58-F47E41635CA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3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B98A5-AEE6-4B4A-ACF4-A90205478FA7}" type="datetime1">
              <a:rPr lang="de-DE" smtClean="0"/>
              <a:t>26.03.2014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453336"/>
            <a:ext cx="9144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B3A2A-0106-4A22-95B4-C9755223804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308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7FAED-511F-4E2D-AA4B-8A78D92090E5}" type="datetime1">
              <a:rPr lang="de-DE" smtClean="0"/>
              <a:t>26.03.2014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453336"/>
            <a:ext cx="9144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393F0-8914-4F7F-A452-300FE483684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865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93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Zukunft der Besuchsdienste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7" name="Titel 1"/>
          <p:cNvSpPr txBox="1">
            <a:spLocks/>
          </p:cNvSpPr>
          <p:nvPr/>
        </p:nvSpPr>
        <p:spPr bwMode="auto">
          <a:xfrm>
            <a:off x="0" y="1168373"/>
            <a:ext cx="8686800" cy="271688"/>
          </a:xfrm>
          <a:prstGeom prst="rect">
            <a:avLst/>
          </a:prstGeom>
          <a:gradFill flip="none" rotWithShape="1">
            <a:gsLst>
              <a:gs pos="14000">
                <a:srgbClr val="FF0000"/>
              </a:gs>
              <a:gs pos="84000">
                <a:schemeClr val="accent1">
                  <a:tint val="23500"/>
                  <a:satMod val="160000"/>
                  <a:alpha val="67000"/>
                </a:schemeClr>
              </a:gs>
            </a:gsLst>
            <a:lin ang="0" scaled="1"/>
            <a:tileRect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i="1" spc="0" baseline="0" dirty="0" smtClean="0">
                <a:solidFill>
                  <a:schemeClr val="bg1"/>
                </a:solidFill>
              </a:rPr>
              <a:t>   </a:t>
            </a:r>
            <a:r>
              <a:rPr lang="de-DE" sz="1200" b="0" spc="0" baseline="0" dirty="0" smtClean="0">
                <a:solidFill>
                  <a:schemeClr val="bg1"/>
                </a:solidFill>
              </a:rPr>
              <a:t>Katholische Regionalstelle Bodensee-Hohenzollern </a:t>
            </a:r>
            <a:r>
              <a:rPr lang="de-DE" sz="1200" b="0" spc="0" baseline="0" dirty="0" smtClean="0">
                <a:solidFill>
                  <a:schemeClr val="bg1"/>
                </a:solidFill>
                <a:sym typeface="Symbol"/>
              </a:rPr>
              <a:t></a:t>
            </a:r>
            <a:r>
              <a:rPr lang="de-DE" sz="1200" b="0" spc="0" baseline="0" dirty="0" smtClean="0">
                <a:solidFill>
                  <a:schemeClr val="bg1"/>
                </a:solidFill>
              </a:rPr>
              <a:t> Zelglestr. 4 </a:t>
            </a:r>
            <a:r>
              <a:rPr lang="de-DE" sz="1200" b="0" spc="0" baseline="0" dirty="0" smtClean="0">
                <a:solidFill>
                  <a:schemeClr val="bg1"/>
                </a:solidFill>
                <a:sym typeface="Symbol"/>
              </a:rPr>
              <a:t></a:t>
            </a:r>
            <a:r>
              <a:rPr lang="de-DE" sz="1200" b="0" spc="0" baseline="0" dirty="0" smtClean="0">
                <a:solidFill>
                  <a:schemeClr val="bg1"/>
                </a:solidFill>
              </a:rPr>
              <a:t> 78224 Singen</a:t>
            </a:r>
          </a:p>
        </p:txBody>
      </p:sp>
      <p:pic>
        <p:nvPicPr>
          <p:cNvPr id="8" name="Inhaltsplatzhalter 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576734"/>
            <a:ext cx="114617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feld 11"/>
          <p:cNvSpPr txBox="1"/>
          <p:nvPr/>
        </p:nvSpPr>
        <p:spPr>
          <a:xfrm>
            <a:off x="3267438" y="6561279"/>
            <a:ext cx="2664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C00000"/>
                </a:solidFill>
              </a:rPr>
              <a:t>www.bodensee-hohenzollern.de</a:t>
            </a:r>
            <a:endParaRPr lang="de-DE" sz="1400" dirty="0">
              <a:solidFill>
                <a:srgbClr val="C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 baseline="0">
          <a:solidFill>
            <a:schemeClr val="tx1"/>
          </a:solidFill>
          <a:latin typeface="+mn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Font typeface="Arial" charset="0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kiba.de/" TargetMode="External"/><Relationship Id="rId2" Type="http://schemas.openxmlformats.org/officeDocument/2006/relationships/hyperlink" Target="http://www.seelsorge-im-alter.de/materialboers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Zukunft der Besuchsdienste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Sigmaringen, 10.3.2014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5882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de-DE" dirty="0" smtClean="0">
                <a:latin typeface="+mn-lt"/>
              </a:rPr>
              <a:t>Kirche geht!</a:t>
            </a:r>
            <a:endParaRPr lang="de-DE" dirty="0">
              <a:latin typeface="+mn-lt"/>
            </a:endParaRPr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2048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de-DE" sz="2400" b="1" i="1" dirty="0" smtClean="0"/>
              <a:t>„Statt nur eine Kirche zu sein, die mit offenen Türen </a:t>
            </a:r>
            <a:r>
              <a:rPr lang="de-DE" sz="24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aufnimmt und empfängt</a:t>
            </a:r>
            <a:r>
              <a:rPr lang="de-DE" sz="2400" b="1" i="1" dirty="0" smtClean="0"/>
              <a:t>, versuchen wir, eine Kirche zu sein, die neue Wege </a:t>
            </a:r>
            <a:r>
              <a:rPr lang="de-DE" sz="2400" b="1" i="1" dirty="0" smtClean="0">
                <a:solidFill>
                  <a:srgbClr val="D60093"/>
                </a:solidFill>
              </a:rPr>
              <a:t>findet</a:t>
            </a:r>
            <a:r>
              <a:rPr lang="de-DE" sz="2400" b="1" i="1" dirty="0" smtClean="0"/>
              <a:t>, die fähig ist, </a:t>
            </a:r>
            <a:r>
              <a:rPr lang="de-DE" sz="2400" b="1" i="1" dirty="0" smtClean="0">
                <a:solidFill>
                  <a:srgbClr val="D60093"/>
                </a:solidFill>
              </a:rPr>
              <a:t>aus sich heraus </a:t>
            </a:r>
            <a:r>
              <a:rPr lang="de-DE" sz="2400" b="1" i="1" dirty="0" smtClean="0"/>
              <a:t>und </a:t>
            </a:r>
            <a:r>
              <a:rPr lang="de-DE" sz="2400" b="1" i="1" dirty="0" smtClean="0">
                <a:solidFill>
                  <a:srgbClr val="D60093"/>
                </a:solidFill>
              </a:rPr>
              <a:t>zu denen zu gehen</a:t>
            </a:r>
            <a:r>
              <a:rPr lang="de-DE" sz="2400" b="1" i="1" dirty="0" smtClean="0"/>
              <a:t>, die nicht zu ihr kommen, die ganz weggegangen sind oder die gleichgültig sind. Die Gründe, die jemanden dazu gebracht haben, von der Kirche wegzugehen – wenn man sie gut versteht und wertet – können auch zur Rückkehr führen. Es braucht Mut und Kühnheit.“ </a:t>
            </a:r>
          </a:p>
          <a:p>
            <a:pPr>
              <a:buFont typeface="Wingdings" pitchFamily="2" charset="2"/>
              <a:buNone/>
              <a:defRPr/>
            </a:pPr>
            <a:r>
              <a:rPr lang="de-DE" sz="2400" b="1" i="1" dirty="0" smtClean="0"/>
              <a:t>	</a:t>
            </a:r>
            <a:r>
              <a:rPr lang="de-DE" sz="1600" dirty="0" smtClean="0"/>
              <a:t>Papst Franziskus, Das Interview mit Papst Franziskus, Herder-Verlag, 2013, S. 49]</a:t>
            </a:r>
          </a:p>
          <a:p>
            <a:pPr>
              <a:defRPr/>
            </a:pPr>
            <a:r>
              <a:rPr lang="de-DE" dirty="0" smtClean="0"/>
              <a:t> </a:t>
            </a:r>
          </a:p>
          <a:p>
            <a:pPr>
              <a:buFont typeface="Wingdings" pitchFamily="2" charset="2"/>
              <a:buNone/>
              <a:defRPr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21106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Das </a:t>
            </a:r>
            <a:r>
              <a:rPr lang="de-DE" dirty="0" err="1" smtClean="0"/>
              <a:t>Rottenburger</a:t>
            </a:r>
            <a:r>
              <a:rPr lang="de-DE" dirty="0" smtClean="0"/>
              <a:t> Projekt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91264" cy="453650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 smtClean="0"/>
              <a:t>CKD + Ordinariat machen ein Angebot:</a:t>
            </a:r>
            <a:br>
              <a:rPr lang="de-DE" dirty="0" smtClean="0"/>
            </a:br>
            <a:r>
              <a:rPr lang="de-DE" dirty="0" smtClean="0"/>
              <a:t>Wir helfen ausgewählten Gruppen beim Auf- oder Ausbau des Besuchsdienstes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 smtClean="0"/>
              <a:t>6 Projekte kommen zustande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 smtClean="0"/>
              <a:t>Gemeinsame Auftaktveranstaltung (Jan. 2010)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0333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81000"/>
            <a:ext cx="8413055" cy="720725"/>
          </a:xfrm>
        </p:spPr>
        <p:txBody>
          <a:bodyPr/>
          <a:lstStyle/>
          <a:p>
            <a:pPr algn="l" eaLnBrk="1" hangingPunct="1"/>
            <a:r>
              <a:rPr lang="de-DE" altLang="de-DE" dirty="0" smtClean="0">
                <a:latin typeface="Arial" charset="0"/>
              </a:rPr>
              <a:t>Die 6 Projektgruppen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435280" cy="4925144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de-DE" sz="2400" b="1" dirty="0" smtClean="0"/>
              <a:t>Besuchsdienst im Caritaskrankenhaus</a:t>
            </a:r>
            <a:r>
              <a:rPr lang="de-DE" sz="2400" dirty="0" smtClean="0"/>
              <a:t> Bad Mergentheim/ Weiterentwicklung und Strukturierung der ehrenamtlichen Dienste im </a:t>
            </a:r>
            <a:r>
              <a:rPr lang="de-DE" sz="2400" dirty="0" err="1" smtClean="0"/>
              <a:t>Kh</a:t>
            </a:r>
            <a:r>
              <a:rPr lang="de-DE" sz="2400" dirty="0" smtClean="0"/>
              <a:t> (KKH-BD, Hospizgruppe, Bücherei, Patientenbegleitdienst)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de-DE" sz="2400" b="1" dirty="0"/>
              <a:t>Besuchsdienst </a:t>
            </a:r>
            <a:r>
              <a:rPr lang="de-DE" sz="2400" b="1" dirty="0" smtClean="0"/>
              <a:t>für Senioren</a:t>
            </a:r>
            <a:r>
              <a:rPr lang="de-DE" sz="2400" dirty="0" smtClean="0"/>
              <a:t> und </a:t>
            </a:r>
            <a:r>
              <a:rPr lang="de-DE" sz="2400" b="1" dirty="0" smtClean="0"/>
              <a:t>Aufbau eines Neuzugezogenen-BD</a:t>
            </a:r>
            <a:r>
              <a:rPr lang="de-DE" sz="2400" dirty="0" smtClean="0"/>
              <a:t> in Ludwigsburg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de-DE" sz="2400" b="1" dirty="0"/>
              <a:t>Besuchsdienst </a:t>
            </a:r>
            <a:r>
              <a:rPr lang="de-DE" sz="2400" b="1" dirty="0" smtClean="0"/>
              <a:t>für Senioren</a:t>
            </a:r>
            <a:r>
              <a:rPr lang="de-DE" sz="2400" dirty="0" smtClean="0"/>
              <a:t> und </a:t>
            </a:r>
            <a:r>
              <a:rPr lang="de-DE" sz="2400" b="1" dirty="0" smtClean="0"/>
              <a:t>Aufbau eines BD im neuen Samariterstift</a:t>
            </a:r>
            <a:r>
              <a:rPr lang="de-DE" sz="2400" dirty="0" smtClean="0"/>
              <a:t> in Tübingen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de-DE" sz="2400" b="1" dirty="0"/>
              <a:t>Besuchsdienst </a:t>
            </a:r>
            <a:r>
              <a:rPr lang="de-DE" sz="2400" b="1" dirty="0" smtClean="0"/>
              <a:t>für Senioren</a:t>
            </a:r>
            <a:r>
              <a:rPr lang="de-DE" sz="2400" dirty="0" smtClean="0"/>
              <a:t> in Friedrichshafen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de-DE" sz="2400" b="1" dirty="0" smtClean="0"/>
              <a:t>Aufbau eines Neuzugezogenen-Besuchsdienst </a:t>
            </a:r>
            <a:r>
              <a:rPr lang="de-DE" sz="2400" dirty="0" smtClean="0"/>
              <a:t>in </a:t>
            </a:r>
            <a:r>
              <a:rPr lang="de-DE" sz="2400" dirty="0" err="1" smtClean="0"/>
              <a:t>Munderkingen</a:t>
            </a:r>
            <a:endParaRPr lang="de-DE" sz="2400" dirty="0" smtClean="0"/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de-DE" sz="2400" b="1" dirty="0" smtClean="0"/>
              <a:t>Krankenhaus-</a:t>
            </a:r>
            <a:r>
              <a:rPr lang="de-DE" sz="2400" b="1" dirty="0"/>
              <a:t> Besuchsdienst</a:t>
            </a:r>
            <a:r>
              <a:rPr lang="de-DE" sz="2400" b="1" dirty="0" smtClean="0"/>
              <a:t> in Laupheim/ Ehrenamt in der SE </a:t>
            </a:r>
            <a:r>
              <a:rPr lang="de-DE" sz="2400" dirty="0" smtClean="0"/>
              <a:t>aufbauen bzw. befördern</a:t>
            </a:r>
            <a:endParaRPr lang="de-DE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56218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74638"/>
            <a:ext cx="8363272" cy="893735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de-DE" altLang="de-DE" dirty="0" smtClean="0">
                <a:latin typeface="+mj-lt"/>
              </a:rPr>
              <a:t>Voraussetzungen für den Erfolg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1" y="1988840"/>
            <a:ext cx="8435280" cy="4107160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de-DE" sz="2400" dirty="0" smtClean="0"/>
              <a:t>Bereitschaft zu Veränderungen und Neuorientierungen / Motivation</a:t>
            </a:r>
          </a:p>
          <a:p>
            <a:pPr marL="342900" indent="-34290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de-DE" sz="2400" dirty="0" smtClean="0"/>
              <a:t>Unterstützung durch das Seelsorgeteam </a:t>
            </a:r>
          </a:p>
          <a:p>
            <a:pPr marL="342900" indent="-34290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de-DE" sz="2400" dirty="0" smtClean="0"/>
              <a:t>Es gibt eine klare Projektleitung.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de-DE" sz="2400" dirty="0" smtClean="0"/>
              <a:t>Eine eindeutige Zielsetzung wird vereinbart.</a:t>
            </a:r>
            <a:endParaRPr lang="de-DE" sz="2400" dirty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de-DE" sz="2400" dirty="0"/>
              <a:t>Bereitschaft zusätzliche Zeit einzusetzen</a:t>
            </a:r>
          </a:p>
          <a:p>
            <a:pPr marL="342900" indent="-34290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de-DE" sz="2400" dirty="0" smtClean="0"/>
              <a:t>Es gibt eine externe Begleitung durch einen Berater, der Erfahrung in der Projektarbeit hat und ein Projekt auch durch Durststrecken hindurch zum Erfolg führen kann.</a:t>
            </a:r>
          </a:p>
          <a:p>
            <a:pPr marL="342900" indent="-342900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de-DE" sz="2400" dirty="0" smtClean="0"/>
              <a:t>Das Projekt wird evaluiert und dokumentiert.</a:t>
            </a:r>
          </a:p>
        </p:txBody>
      </p:sp>
    </p:spTree>
    <p:extLst>
      <p:ext uri="{BB962C8B-B14F-4D97-AF65-F5344CB8AC3E}">
        <p14:creationId xmlns:p14="http://schemas.microsoft.com/office/powerpoint/2010/main" val="136609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Aufbau eines Projektes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4536504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400" dirty="0" smtClean="0"/>
              <a:t>Verantwortliche einer SE </a:t>
            </a:r>
            <a:r>
              <a:rPr lang="de-DE" sz="2400" u="sng" dirty="0" smtClean="0"/>
              <a:t>wollen</a:t>
            </a:r>
            <a:r>
              <a:rPr lang="de-DE" sz="2400" dirty="0" smtClean="0"/>
              <a:t> Zeit und Energie aufwenden, um Besuchsdienste neu aufzustellen oder weiterzuentwickeln.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400" dirty="0" smtClean="0"/>
              <a:t>Die Leitungsebene der SE und die Leitung der Besuchsdienste bilden eine Projektgruppe mit dem Ziel, einen </a:t>
            </a:r>
            <a:r>
              <a:rPr lang="de-DE" sz="2400" u="sng" dirty="0" smtClean="0"/>
              <a:t>neuen</a:t>
            </a:r>
            <a:r>
              <a:rPr lang="de-DE" sz="2400" dirty="0" smtClean="0"/>
              <a:t> funktionierenden Weg der Mitarbeitergewinnung zu entwickeln.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400" dirty="0" err="1" smtClean="0"/>
              <a:t>Beraterische</a:t>
            </a:r>
            <a:r>
              <a:rPr lang="de-DE" sz="2400" dirty="0" smtClean="0"/>
              <a:t> Hilfe von außen wird in die Projektgruppe eingebunden.</a:t>
            </a:r>
          </a:p>
        </p:txBody>
      </p:sp>
    </p:spTree>
    <p:extLst>
      <p:ext uri="{BB962C8B-B14F-4D97-AF65-F5344CB8AC3E}">
        <p14:creationId xmlns:p14="http://schemas.microsoft.com/office/powerpoint/2010/main" val="448645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1" y="260350"/>
            <a:ext cx="8424168" cy="720725"/>
          </a:xfrm>
        </p:spPr>
        <p:txBody>
          <a:bodyPr/>
          <a:lstStyle/>
          <a:p>
            <a:pPr algn="l">
              <a:defRPr/>
            </a:pPr>
            <a:r>
              <a:rPr lang="de-DE" dirty="0" smtClean="0">
                <a:latin typeface="+mn-lt"/>
              </a:rPr>
              <a:t>Fragen zur Projektplanung</a:t>
            </a:r>
            <a:endParaRPr lang="de-DE" dirty="0">
              <a:latin typeface="+mn-lt"/>
            </a:endParaRP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251520" y="1988840"/>
            <a:ext cx="8892480" cy="431988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altLang="de-DE" sz="2400" dirty="0" smtClean="0"/>
              <a:t>Welche Vision haben wir?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altLang="de-DE" sz="2400" dirty="0" smtClean="0"/>
              <a:t>Was nehmen wir wahr?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altLang="de-DE" sz="2400" dirty="0" smtClean="0"/>
              <a:t>Wo sehen wir Handlungsbedarf?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altLang="de-DE" sz="2400" dirty="0" smtClean="0"/>
              <a:t>Wen wollen wir erreichen? Wie können wir diese Menschen in unsere Prozesse mit ihren Kompetenzen einbinden?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altLang="de-DE" sz="2400" dirty="0" smtClean="0"/>
              <a:t>Welche konkrete Zielsetzung ergibt sich daraus?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altLang="de-DE" sz="2400" dirty="0" smtClean="0"/>
              <a:t>Wie gehen wir vor?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altLang="de-DE" sz="2400" dirty="0" smtClean="0"/>
              <a:t>Wie messen wir unsere Erfolge/ Probleme?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altLang="de-DE" sz="2400" dirty="0" smtClean="0"/>
              <a:t>Konsequenzen für die Zukunft?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alt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306129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Ablauf eines Projektes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4536504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Planungsphase durch die Projektgruppe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Werbephase, um mit Interessierten in Kontakt zu kommen.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Ausbildungsphase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Einarbeitung der neuen Mitarbeiter/innen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err="1" smtClean="0"/>
              <a:t>Reflektionsphase</a:t>
            </a:r>
            <a:r>
              <a:rPr lang="de-DE" sz="2400" dirty="0" smtClean="0"/>
              <a:t> der Projektgruppe</a:t>
            </a:r>
            <a:br>
              <a:rPr lang="de-DE" sz="2400" dirty="0" smtClean="0"/>
            </a:br>
            <a:r>
              <a:rPr lang="de-DE" sz="2400" dirty="0" smtClean="0">
                <a:sym typeface="Wingdings" panose="05000000000000000000" pitchFamily="2" charset="2"/>
              </a:rPr>
              <a:t></a:t>
            </a:r>
            <a:r>
              <a:rPr lang="de-DE" sz="2400" dirty="0">
                <a:sym typeface="Wingdings" panose="05000000000000000000" pitchFamily="2" charset="2"/>
              </a:rPr>
              <a:t> </a:t>
            </a:r>
            <a:r>
              <a:rPr lang="de-DE" sz="2400" dirty="0" smtClean="0"/>
              <a:t>Was lernen wir aus dem Projekt für die Zukunft?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(Jährliche) Wiederholung der Kampagne</a:t>
            </a:r>
            <a:br>
              <a:rPr lang="de-DE" sz="2400" dirty="0" smtClean="0"/>
            </a:br>
            <a:r>
              <a:rPr lang="de-DE" sz="2400" dirty="0" smtClean="0">
                <a:sym typeface="Wingdings" panose="05000000000000000000" pitchFamily="2" charset="2"/>
              </a:rPr>
              <a:t></a:t>
            </a:r>
            <a:r>
              <a:rPr lang="de-DE" sz="2400" dirty="0" smtClean="0"/>
              <a:t> Stabilisierung des Besuchsdienstes</a:t>
            </a:r>
          </a:p>
        </p:txBody>
      </p:sp>
    </p:spTree>
    <p:extLst>
      <p:ext uri="{BB962C8B-B14F-4D97-AF65-F5344CB8AC3E}">
        <p14:creationId xmlns:p14="http://schemas.microsoft.com/office/powerpoint/2010/main" val="3736285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Mögliche Ausbildungsbausteine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ct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de-DE" altLang="de-DE" sz="2400" b="1" dirty="0" smtClean="0">
                <a:ea typeface="Times New Roman" pitchFamily="18" charset="0"/>
                <a:cs typeface="Arial" charset="0"/>
              </a:rPr>
              <a:t>Der </a:t>
            </a:r>
            <a:r>
              <a:rPr lang="de-DE" altLang="de-DE" sz="2400" b="1" dirty="0">
                <a:ea typeface="Times New Roman" pitchFamily="18" charset="0"/>
                <a:cs typeface="Arial" charset="0"/>
              </a:rPr>
              <a:t>Besuchsdienst als gesellschaftliche </a:t>
            </a:r>
            <a:r>
              <a:rPr lang="de-DE" altLang="de-DE" sz="2400" b="1" dirty="0" smtClean="0">
                <a:ea typeface="Times New Roman" pitchFamily="18" charset="0"/>
                <a:cs typeface="Arial" charset="0"/>
              </a:rPr>
              <a:t>und kirchliche Herausforderung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altLang="de-DE" sz="2400" b="1" dirty="0">
                <a:ea typeface="Times New Roman" pitchFamily="18" charset="0"/>
                <a:cs typeface="Arial" charset="0"/>
              </a:rPr>
              <a:t>Meine Motivation mich ehrenamtlich zu betätigen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de-DE" altLang="de-DE" sz="2400" b="1" dirty="0">
                <a:ea typeface="Times New Roman" pitchFamily="18" charset="0"/>
                <a:cs typeface="Arial" charset="0"/>
              </a:rPr>
              <a:t>Alter, </a:t>
            </a:r>
            <a:r>
              <a:rPr lang="de-DE" altLang="de-DE" sz="2400" b="1" dirty="0" smtClean="0">
                <a:ea typeface="Times New Roman" pitchFamily="18" charset="0"/>
                <a:cs typeface="Arial" charset="0"/>
              </a:rPr>
              <a:t>Krankheit, Einsamkeit: Was </a:t>
            </a:r>
            <a:r>
              <a:rPr lang="de-DE" altLang="de-DE" sz="2400" b="1" dirty="0">
                <a:ea typeface="Times New Roman" pitchFamily="18" charset="0"/>
                <a:cs typeface="Arial" charset="0"/>
              </a:rPr>
              <a:t>ist das? Wo stehe ich? </a:t>
            </a:r>
            <a:endParaRPr lang="de-DE" altLang="de-DE" sz="2400" dirty="0">
              <a:ea typeface="Times New Roman" pitchFamily="18" charset="0"/>
              <a:cs typeface="Arial" charset="0"/>
            </a:endParaRP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altLang="de-DE" sz="2400" b="1" dirty="0">
                <a:ea typeface="Times New Roman" pitchFamily="18" charset="0"/>
                <a:cs typeface="Arial" charset="0"/>
              </a:rPr>
              <a:t>Die Kunst der Verständigung mit Menschen</a:t>
            </a:r>
            <a:r>
              <a:rPr lang="de-DE" altLang="de-DE" sz="2400" dirty="0">
                <a:ea typeface="Times New Roman" pitchFamily="18" charset="0"/>
                <a:cs typeface="Arial" charset="0"/>
              </a:rPr>
              <a:t> </a:t>
            </a:r>
            <a:br>
              <a:rPr lang="de-DE" altLang="de-DE" sz="2400" dirty="0">
                <a:ea typeface="Times New Roman" pitchFamily="18" charset="0"/>
                <a:cs typeface="Arial" charset="0"/>
              </a:rPr>
            </a:br>
            <a:r>
              <a:rPr lang="de-DE" altLang="de-DE" sz="2400" dirty="0">
                <a:ea typeface="Times New Roman" pitchFamily="18" charset="0"/>
                <a:cs typeface="Arial" charset="0"/>
              </a:rPr>
              <a:t>Techniken zur Gesprächsführung, Helferrollen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de-DE" altLang="de-DE" sz="2400" b="1" dirty="0" smtClean="0">
                <a:ea typeface="Times New Roman" pitchFamily="18" charset="0"/>
                <a:cs typeface="Arial" charset="0"/>
              </a:rPr>
              <a:t>Der </a:t>
            </a:r>
            <a:r>
              <a:rPr lang="de-DE" altLang="de-DE" sz="2400" b="1" dirty="0">
                <a:ea typeface="Times New Roman" pitchFamily="18" charset="0"/>
                <a:cs typeface="Arial" charset="0"/>
              </a:rPr>
              <a:t>Besuch zu </a:t>
            </a:r>
            <a:r>
              <a:rPr lang="de-DE" altLang="de-DE" sz="2400" b="1" dirty="0" smtClean="0">
                <a:ea typeface="Times New Roman" pitchFamily="18" charset="0"/>
                <a:cs typeface="Arial" charset="0"/>
              </a:rPr>
              <a:t>Hause</a:t>
            </a:r>
            <a:endParaRPr lang="de-DE" altLang="de-DE" sz="2400" dirty="0">
              <a:ea typeface="Times New Roman" pitchFamily="18" charset="0"/>
              <a:cs typeface="Arial" charset="0"/>
            </a:endParaRP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altLang="de-DE" sz="2400" b="1" dirty="0" smtClean="0">
                <a:ea typeface="Times New Roman" pitchFamily="18" charset="0"/>
                <a:cs typeface="Arial" charset="0"/>
              </a:rPr>
              <a:t>Der </a:t>
            </a:r>
            <a:r>
              <a:rPr lang="de-DE" altLang="de-DE" sz="2400" b="1" dirty="0">
                <a:ea typeface="Times New Roman" pitchFamily="18" charset="0"/>
                <a:cs typeface="Arial" charset="0"/>
              </a:rPr>
              <a:t>Besuch in Altenpflegeheimen und Kliniken</a:t>
            </a:r>
            <a:br>
              <a:rPr lang="de-DE" altLang="de-DE" sz="2400" b="1" dirty="0">
                <a:ea typeface="Times New Roman" pitchFamily="18" charset="0"/>
                <a:cs typeface="Arial" charset="0"/>
              </a:rPr>
            </a:br>
            <a:r>
              <a:rPr lang="de-DE" altLang="de-DE" sz="2400" dirty="0">
                <a:ea typeface="Times New Roman" pitchFamily="18" charset="0"/>
                <a:cs typeface="Arial" charset="0"/>
              </a:rPr>
              <a:t>(Strukturen, Abläufe, veränderte Lebensumstände der Bewohner, wie und wo können Ehrenamtliche tätig werden)</a:t>
            </a:r>
          </a:p>
          <a:p>
            <a:pPr marL="342900" indent="-342900">
              <a:spcBef>
                <a:spcPct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</a:pPr>
            <a:r>
              <a:rPr lang="de-DE" altLang="de-DE" sz="2400" b="1" dirty="0" smtClean="0">
                <a:ea typeface="Times New Roman" pitchFamily="18" charset="0"/>
                <a:cs typeface="Arial" charset="0"/>
              </a:rPr>
              <a:t>Hilfenetzwerke </a:t>
            </a:r>
            <a:r>
              <a:rPr lang="de-DE" altLang="de-DE" sz="2400" b="1" dirty="0">
                <a:ea typeface="Times New Roman" pitchFamily="18" charset="0"/>
                <a:cs typeface="Arial" charset="0"/>
              </a:rPr>
              <a:t>für </a:t>
            </a:r>
            <a:r>
              <a:rPr lang="de-DE" altLang="de-DE" sz="2400" b="1" dirty="0" smtClean="0">
                <a:ea typeface="Times New Roman" pitchFamily="18" charset="0"/>
                <a:cs typeface="Arial" charset="0"/>
              </a:rPr>
              <a:t>Menschen </a:t>
            </a:r>
            <a:r>
              <a:rPr lang="de-DE" altLang="de-DE" sz="2400" b="1" dirty="0">
                <a:ea typeface="Times New Roman" pitchFamily="18" charset="0"/>
                <a:cs typeface="Arial" charset="0"/>
              </a:rPr>
              <a:t>vor </a:t>
            </a:r>
            <a:r>
              <a:rPr lang="de-DE" altLang="de-DE" sz="2400" b="1" dirty="0" smtClean="0">
                <a:ea typeface="Times New Roman" pitchFamily="18" charset="0"/>
                <a:cs typeface="Arial" charset="0"/>
              </a:rPr>
              <a:t>Ort</a:t>
            </a:r>
            <a:endParaRPr lang="de-DE" altLang="de-DE" sz="2400" dirty="0">
              <a:ea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013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176464"/>
          </a:xfrm>
        </p:spPr>
        <p:txBody>
          <a:bodyPr/>
          <a:lstStyle/>
          <a:p>
            <a:r>
              <a:rPr lang="de-DE" sz="7200" b="1" dirty="0" smtClean="0"/>
              <a:t>Was können </a:t>
            </a:r>
            <a:r>
              <a:rPr lang="de-DE" sz="7200" b="1" u="sng" dirty="0" smtClean="0"/>
              <a:t>wir</a:t>
            </a:r>
            <a:r>
              <a:rPr lang="de-DE" sz="7200" b="1" dirty="0" smtClean="0"/>
              <a:t> aus dem </a:t>
            </a:r>
            <a:r>
              <a:rPr lang="de-DE" sz="7200" b="1" dirty="0" err="1" smtClean="0"/>
              <a:t>Rottenburger</a:t>
            </a:r>
            <a:r>
              <a:rPr lang="de-DE" sz="7200" b="1" dirty="0" smtClean="0"/>
              <a:t> Projekt lernen?</a:t>
            </a:r>
            <a:endParaRPr lang="de-DE" sz="7200" b="1" dirty="0"/>
          </a:p>
        </p:txBody>
      </p:sp>
    </p:spTree>
    <p:extLst>
      <p:ext uri="{BB962C8B-B14F-4D97-AF65-F5344CB8AC3E}">
        <p14:creationId xmlns:p14="http://schemas.microsoft.com/office/powerpoint/2010/main" val="36387732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Welche Hilfen gibt es?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3650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 smtClean="0"/>
              <a:t>Arbeitshilfen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 smtClean="0"/>
              <a:t>Berater und Referenten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 smtClean="0"/>
              <a:t>Hilfreiche Vernetzung?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 smtClean="0"/>
              <a:t>Fortbildungen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6207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 smtClean="0"/>
              <a:t>Vorstellungsrunde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36504"/>
          </a:xfrm>
        </p:spPr>
        <p:txBody>
          <a:bodyPr/>
          <a:lstStyle/>
          <a:p>
            <a:pPr marL="457200" indent="-457200">
              <a:buFontTx/>
              <a:buChar char="-"/>
            </a:pPr>
            <a:r>
              <a:rPr lang="de-DE" dirty="0" smtClean="0"/>
              <a:t>Name</a:t>
            </a:r>
          </a:p>
          <a:p>
            <a:pPr marL="457200" indent="-457200">
              <a:buFontTx/>
              <a:buChar char="-"/>
            </a:pPr>
            <a:r>
              <a:rPr lang="de-DE" dirty="0" smtClean="0"/>
              <a:t>Pfarrei/SE</a:t>
            </a:r>
          </a:p>
          <a:p>
            <a:pPr marL="457200" indent="-457200">
              <a:buFontTx/>
              <a:buChar char="-"/>
            </a:pPr>
            <a:r>
              <a:rPr lang="de-DE" dirty="0" smtClean="0"/>
              <a:t>Wen besuchen wir</a:t>
            </a:r>
            <a:r>
              <a:rPr lang="de-DE" dirty="0" smtClean="0"/>
              <a:t>?</a:t>
            </a:r>
          </a:p>
          <a:p>
            <a:pPr marL="457200" indent="-457200">
              <a:buFontTx/>
              <a:buChar char="-"/>
            </a:pPr>
            <a:r>
              <a:rPr lang="de-DE" dirty="0" smtClean="0"/>
              <a:t>Was mich aktuell bewegt in meinem Dienst…, was uns bewegt im Blick auf die Zukunft…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79714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Internetseiten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 smtClean="0">
                <a:hlinkClick r:id="rId2"/>
              </a:rPr>
              <a:t>www.ckd-rs.de</a:t>
            </a:r>
          </a:p>
          <a:p>
            <a:r>
              <a:rPr lang="de-DE" sz="2400" dirty="0" smtClean="0">
                <a:hlinkClick r:id="rId2"/>
              </a:rPr>
              <a:t>www.seelsorge-im-alter.de/materialboerse</a:t>
            </a:r>
            <a:endParaRPr lang="de-DE" sz="2400" dirty="0" smtClean="0"/>
          </a:p>
          <a:p>
            <a:r>
              <a:rPr lang="de-DE" sz="2400" dirty="0" smtClean="0">
                <a:hlinkClick r:id="rId3"/>
              </a:rPr>
              <a:t>www.ekiba.de</a:t>
            </a:r>
            <a:r>
              <a:rPr lang="de-DE" sz="2400" dirty="0" smtClean="0"/>
              <a:t> </a:t>
            </a:r>
            <a:r>
              <a:rPr lang="de-DE" sz="2400" dirty="0" smtClean="0">
                <a:sym typeface="Wingdings" panose="05000000000000000000" pitchFamily="2" charset="2"/>
              </a:rPr>
              <a:t> </a:t>
            </a:r>
            <a:r>
              <a:rPr lang="de-DE" sz="2400" dirty="0"/>
              <a:t>Missionarische </a:t>
            </a:r>
            <a:r>
              <a:rPr lang="de-DE" sz="2400" dirty="0" smtClean="0"/>
              <a:t>Dienste</a:t>
            </a:r>
            <a:r>
              <a:rPr lang="de-DE" sz="2400" dirty="0"/>
              <a:t> </a:t>
            </a:r>
            <a:r>
              <a:rPr lang="de-DE" sz="2400" dirty="0">
                <a:sym typeface="Wingdings" panose="05000000000000000000" pitchFamily="2" charset="2"/>
              </a:rPr>
              <a:t>  </a:t>
            </a:r>
            <a:r>
              <a:rPr lang="de-DE" sz="2400" dirty="0" smtClean="0"/>
              <a:t>BESUCHSDIENST</a:t>
            </a:r>
            <a:endParaRPr lang="de-DE" sz="2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D79EFF-9D11-4295-8070-80F95F3D31E8}" type="slidenum">
              <a:rPr lang="de-DE" smtClean="0"/>
              <a:pPr>
                <a:defRPr/>
              </a:pPr>
              <a:t>20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8184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spcAft>
                <a:spcPts val="1800"/>
              </a:spcAft>
            </a:pPr>
            <a:r>
              <a:rPr lang="de-DE" dirty="0"/>
              <a:t>Ablauf des Abends: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3650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 smtClean="0"/>
              <a:t>Wozu Besuchsdienste?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 smtClean="0"/>
              <a:t>Wie steht es um unsere Besuchsdienste?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 smtClean="0"/>
              <a:t>Vorstellung des </a:t>
            </a:r>
            <a:r>
              <a:rPr lang="de-DE" dirty="0" err="1" smtClean="0"/>
              <a:t>Rottenburger</a:t>
            </a:r>
            <a:r>
              <a:rPr lang="de-DE" dirty="0" smtClean="0"/>
              <a:t> Projektes WWW-Besuchsdienst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 smtClean="0"/>
              <a:t>Was können wir daraus lernen?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 smtClean="0"/>
              <a:t>Sichtung von Material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9951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Untertitel 5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697632"/>
          </a:xfrm>
        </p:spPr>
        <p:txBody>
          <a:bodyPr/>
          <a:lstStyle/>
          <a:p>
            <a:r>
              <a:rPr lang="de-DE" dirty="0" smtClean="0"/>
              <a:t>Besuchsdienste:</a:t>
            </a:r>
          </a:p>
          <a:p>
            <a:r>
              <a:rPr lang="de-DE" dirty="0" smtClean="0"/>
              <a:t>Unsere Stärke ist die Nähe</a:t>
            </a:r>
          </a:p>
        </p:txBody>
      </p:sp>
      <p:pic>
        <p:nvPicPr>
          <p:cNvPr id="2054" name="Picture 6" descr="Fotolia_25760222_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272" y="1844824"/>
            <a:ext cx="441960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54578" y="0"/>
            <a:ext cx="7772400" cy="1470025"/>
          </a:xfrm>
        </p:spPr>
        <p:txBody>
          <a:bodyPr/>
          <a:lstStyle/>
          <a:p>
            <a:pPr algn="l"/>
            <a:r>
              <a:rPr lang="de-DE" dirty="0" smtClean="0"/>
              <a:t>Wozu Besuchsdienste?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3724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de-DE" dirty="0" smtClean="0">
                <a:latin typeface="+mn-lt"/>
              </a:rPr>
              <a:t>Wozu Besuchsdienste?</a:t>
            </a:r>
          </a:p>
        </p:txBody>
      </p:sp>
      <p:sp>
        <p:nvSpPr>
          <p:cNvPr id="3075" name="Inhaltsplatzhalter 2"/>
          <p:cNvSpPr>
            <a:spLocks noGrp="1"/>
          </p:cNvSpPr>
          <p:nvPr>
            <p:ph idx="1"/>
          </p:nvPr>
        </p:nvSpPr>
        <p:spPr>
          <a:xfrm>
            <a:off x="251520" y="1988839"/>
            <a:ext cx="8435281" cy="4319885"/>
          </a:xfrm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de-DE" altLang="de-DE" sz="2800" dirty="0" smtClean="0"/>
              <a:t>Besuche ermöglichen Beziehungen und - wo gewünscht -  Nähe zu Menschen.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de-DE" altLang="de-DE" sz="2800" dirty="0" smtClean="0"/>
              <a:t>Sie bilden eine Brücke zur Welt und erweitern den Lebenskreis der besuchten Menschen.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de-DE" altLang="de-DE" sz="2800" dirty="0" smtClean="0"/>
              <a:t>Besuche fördern das Gefühl der  Zugehörigkeit und eine Integration ins Gemeinwesen.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de-DE" altLang="de-DE" sz="2800" dirty="0" smtClean="0"/>
              <a:t>Besuche sind eine Form der Begegnung in der alle Beteiligten einander Zeit schenken und füreinander da sind.</a:t>
            </a:r>
          </a:p>
        </p:txBody>
      </p:sp>
    </p:spTree>
    <p:extLst>
      <p:ext uri="{BB962C8B-B14F-4D97-AF65-F5344CB8AC3E}">
        <p14:creationId xmlns:p14="http://schemas.microsoft.com/office/powerpoint/2010/main" val="91750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893735"/>
          </a:xfrm>
        </p:spPr>
        <p:txBody>
          <a:bodyPr/>
          <a:lstStyle/>
          <a:p>
            <a:pPr algn="l">
              <a:defRPr/>
            </a:pPr>
            <a:r>
              <a:rPr lang="de-DE" dirty="0" smtClean="0">
                <a:latin typeface="+mn-lt"/>
              </a:rPr>
              <a:t>Verschiedene Besuchsdienste</a:t>
            </a:r>
            <a:endParaRPr lang="de-DE" dirty="0">
              <a:latin typeface="+mn-lt"/>
            </a:endParaRPr>
          </a:p>
        </p:txBody>
      </p:sp>
      <p:sp>
        <p:nvSpPr>
          <p:cNvPr id="4099" name="Inhaltsplatzhalter 2"/>
          <p:cNvSpPr>
            <a:spLocks noGrp="1"/>
          </p:cNvSpPr>
          <p:nvPr>
            <p:ph idx="1"/>
          </p:nvPr>
        </p:nvSpPr>
        <p:spPr>
          <a:xfrm>
            <a:off x="251521" y="1844823"/>
            <a:ext cx="8640959" cy="4463901"/>
          </a:xfrm>
        </p:spPr>
        <p:txBody>
          <a:bodyPr/>
          <a:lstStyle/>
          <a:p>
            <a:r>
              <a:rPr lang="de-DE" altLang="de-DE" b="1" dirty="0" smtClean="0"/>
              <a:t>Besuchsdienste der Seelsorgeeinheiten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altLang="de-DE" sz="2800" dirty="0" smtClean="0"/>
              <a:t>Wohnviertelapostolat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altLang="de-DE" sz="2800" dirty="0" smtClean="0"/>
              <a:t>Anlass-Besuchsdienste</a:t>
            </a:r>
          </a:p>
          <a:p>
            <a:pPr marL="1371600" lvl="1">
              <a:buFont typeface="Courier New" panose="02070309020205020404" pitchFamily="49" charset="0"/>
              <a:buChar char="o"/>
            </a:pPr>
            <a:r>
              <a:rPr lang="de-DE" altLang="de-DE" sz="2000" dirty="0" smtClean="0"/>
              <a:t>Junge Familien nach der Geburt eines Kindes</a:t>
            </a:r>
            <a:endParaRPr lang="de-DE" altLang="de-DE" sz="2000" dirty="0"/>
          </a:p>
          <a:p>
            <a:pPr marL="1371600" lvl="1">
              <a:buFont typeface="Courier New" panose="02070309020205020404" pitchFamily="49" charset="0"/>
              <a:buChar char="o"/>
            </a:pPr>
            <a:r>
              <a:rPr lang="de-DE" altLang="de-DE" sz="2000" dirty="0" smtClean="0"/>
              <a:t>Neuzugezogenen …</a:t>
            </a:r>
            <a:endParaRPr lang="de-DE" altLang="de-DE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altLang="de-DE" sz="2800" dirty="0" smtClean="0"/>
              <a:t>Besuche von Zielgruppen:</a:t>
            </a:r>
          </a:p>
          <a:p>
            <a:pPr marL="1371600" lvl="1">
              <a:buFont typeface="Courier New" panose="02070309020205020404" pitchFamily="49" charset="0"/>
              <a:buChar char="o"/>
            </a:pPr>
            <a:r>
              <a:rPr lang="de-DE" altLang="de-DE" sz="2000" dirty="0" smtClean="0"/>
              <a:t>Alte und kranke Menschen zu Hause, im Krankenhaus &amp; Altenheim</a:t>
            </a:r>
          </a:p>
          <a:p>
            <a:pPr marL="1371600" lvl="1">
              <a:buFont typeface="Courier New" panose="02070309020205020404" pitchFamily="49" charset="0"/>
              <a:buChar char="o"/>
            </a:pPr>
            <a:r>
              <a:rPr lang="de-DE" altLang="de-DE" sz="2000" dirty="0" smtClean="0"/>
              <a:t>Menschen mit Behinderungen …</a:t>
            </a:r>
            <a:br>
              <a:rPr lang="de-DE" altLang="de-DE" sz="2000" dirty="0" smtClean="0"/>
            </a:br>
            <a:endParaRPr lang="de-DE" altLang="de-DE" sz="2000" dirty="0" smtClean="0"/>
          </a:p>
          <a:p>
            <a:pPr marL="0" lvl="8" indent="0" fontAlgn="base">
              <a:spcAft>
                <a:spcPct val="0"/>
              </a:spcAft>
              <a:buNone/>
            </a:pPr>
            <a:r>
              <a:rPr lang="de-DE" altLang="de-DE" sz="3200" b="1" dirty="0"/>
              <a:t>Besuchsdienste </a:t>
            </a:r>
            <a:r>
              <a:rPr lang="de-DE" altLang="de-DE" sz="3200" b="1" dirty="0" smtClean="0"/>
              <a:t>in Einrichtungen (Klinik, Heim,…)</a:t>
            </a:r>
            <a:endParaRPr lang="de-DE" alt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196744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893735"/>
          </a:xfrm>
        </p:spPr>
        <p:txBody>
          <a:bodyPr/>
          <a:lstStyle/>
          <a:p>
            <a:pPr algn="l"/>
            <a:r>
              <a:rPr lang="de-DE" dirty="0" smtClean="0"/>
              <a:t>Zukunft der Kirche vor Ort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453650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Einführung der Gemeindeteams:</a:t>
            </a:r>
          </a:p>
          <a:p>
            <a:pPr marL="1371600" lvl="1">
              <a:buFont typeface="Courier New" panose="02070309020205020404" pitchFamily="49" charset="0"/>
              <a:buChar char="o"/>
            </a:pPr>
            <a:r>
              <a:rPr lang="de-DE" sz="2400" dirty="0" smtClean="0"/>
              <a:t>Große Chance der kleinen Gemeinden</a:t>
            </a:r>
          </a:p>
          <a:p>
            <a:pPr marL="1371600" lvl="1">
              <a:buFont typeface="Courier New" panose="02070309020205020404" pitchFamily="49" charset="0"/>
              <a:buChar char="o"/>
            </a:pPr>
            <a:r>
              <a:rPr lang="de-DE" sz="2400" dirty="0" smtClean="0"/>
              <a:t>Hauptaufgabe ist nicht die Weiterführung der Traditionen, sondern „Mit den Augen Jesu“ auf das Leben der Menschen zu schauen und davon ausgehend die kirchlichen Grunddienste gestalten.</a:t>
            </a:r>
          </a:p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de-DE" sz="2800" dirty="0" smtClean="0"/>
              <a:t>Besuchsdienste haben diesen Fokus bereits.</a:t>
            </a:r>
          </a:p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de-DE" sz="2800" dirty="0" smtClean="0"/>
              <a:t>Möglichkeit der Einbindung der Besuchsdienstleitung in das Gemeindeteam 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4120279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366464"/>
            <a:ext cx="8229600" cy="4176464"/>
          </a:xfrm>
        </p:spPr>
        <p:txBody>
          <a:bodyPr/>
          <a:lstStyle/>
          <a:p>
            <a:pPr algn="ctr"/>
            <a:r>
              <a:rPr lang="de-DE" sz="7200" b="1" dirty="0"/>
              <a:t>Wie steht es um </a:t>
            </a:r>
            <a:r>
              <a:rPr lang="de-DE" sz="7200" b="1" dirty="0" smtClean="0"/>
              <a:t/>
            </a:r>
            <a:br>
              <a:rPr lang="de-DE" sz="7200" b="1" dirty="0" smtClean="0"/>
            </a:br>
            <a:r>
              <a:rPr lang="de-DE" sz="7200" b="1" u="sng" dirty="0" smtClean="0"/>
              <a:t>Ihre</a:t>
            </a:r>
            <a:r>
              <a:rPr lang="de-DE" sz="7200" b="1" dirty="0" smtClean="0"/>
              <a:t> </a:t>
            </a:r>
            <a:br>
              <a:rPr lang="de-DE" sz="7200" b="1" dirty="0" smtClean="0"/>
            </a:br>
            <a:r>
              <a:rPr lang="de-DE" sz="7200" b="1" dirty="0" smtClean="0"/>
              <a:t>Besuchsdienste?</a:t>
            </a:r>
            <a:endParaRPr lang="de-DE" sz="7200" b="1" dirty="0"/>
          </a:p>
        </p:txBody>
      </p:sp>
    </p:spTree>
    <p:extLst>
      <p:ext uri="{BB962C8B-B14F-4D97-AF65-F5344CB8AC3E}">
        <p14:creationId xmlns:p14="http://schemas.microsoft.com/office/powerpoint/2010/main" val="1577505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Wandeln-Wechseln-Weitergehen-4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916832"/>
            <a:ext cx="6019800" cy="392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5"/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8435280" cy="81575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altLang="de-DE" sz="4000" dirty="0" smtClean="0"/>
              <a:t>Wandeln-wechseln-weitergehen</a:t>
            </a:r>
            <a:br>
              <a:rPr lang="de-DE" altLang="de-DE" sz="4000" dirty="0" smtClean="0"/>
            </a:br>
            <a:r>
              <a:rPr lang="de-DE" altLang="de-DE" sz="4000" dirty="0" smtClean="0"/>
              <a:t>in Besuchsdiensten 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251520" y="5877272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de-DE" b="1" dirty="0">
                <a:latin typeface="Arial" charset="0"/>
              </a:rPr>
              <a:t> </a:t>
            </a:r>
            <a:r>
              <a:rPr lang="de-DE" altLang="de-DE" b="1" dirty="0" smtClean="0">
                <a:latin typeface="Arial" charset="0"/>
              </a:rPr>
              <a:t>Das </a:t>
            </a:r>
            <a:r>
              <a:rPr lang="de-DE" altLang="de-DE" b="1" dirty="0" err="1" smtClean="0">
                <a:latin typeface="Arial" charset="0"/>
              </a:rPr>
              <a:t>Rottenburger</a:t>
            </a:r>
            <a:r>
              <a:rPr lang="de-DE" altLang="de-DE" b="1" dirty="0" smtClean="0">
                <a:latin typeface="Arial" charset="0"/>
              </a:rPr>
              <a:t> Projekt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61237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rlage RST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 RST</Template>
  <TotalTime>0</TotalTime>
  <Words>673</Words>
  <Application>Microsoft Office PowerPoint</Application>
  <PresentationFormat>Bildschirmpräsentation (4:3)</PresentationFormat>
  <Paragraphs>102</Paragraphs>
  <Slides>20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1" baseType="lpstr">
      <vt:lpstr>Vorlage RST</vt:lpstr>
      <vt:lpstr>Zukunft der Besuchsdienste</vt:lpstr>
      <vt:lpstr>Vorstellungsrunde</vt:lpstr>
      <vt:lpstr>Ablauf des Abends:</vt:lpstr>
      <vt:lpstr>Wozu Besuchsdienste?</vt:lpstr>
      <vt:lpstr>Wozu Besuchsdienste?</vt:lpstr>
      <vt:lpstr>Verschiedene Besuchsdienste</vt:lpstr>
      <vt:lpstr>Zukunft der Kirche vor Ort</vt:lpstr>
      <vt:lpstr>PowerPoint-Präsentation</vt:lpstr>
      <vt:lpstr>Wandeln-wechseln-weitergehen in Besuchsdiensten </vt:lpstr>
      <vt:lpstr>Kirche geht!</vt:lpstr>
      <vt:lpstr>Das Rottenburger Projekt</vt:lpstr>
      <vt:lpstr>Die 6 Projektgruppen</vt:lpstr>
      <vt:lpstr>Voraussetzungen für den Erfolg</vt:lpstr>
      <vt:lpstr>Aufbau eines Projektes</vt:lpstr>
      <vt:lpstr>Fragen zur Projektplanung</vt:lpstr>
      <vt:lpstr>Ablauf eines Projektes</vt:lpstr>
      <vt:lpstr>Mögliche Ausbildungsbausteine</vt:lpstr>
      <vt:lpstr>PowerPoint-Präsentation</vt:lpstr>
      <vt:lpstr>Welche Hilfen gibt es?</vt:lpstr>
      <vt:lpstr>Internetseiten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Zukunft der Besuchsdienste</dc:title>
  <dc:creator>Regionalstelle</dc:creator>
  <cp:lastModifiedBy>Dekanat</cp:lastModifiedBy>
  <cp:revision>26</cp:revision>
  <dcterms:created xsi:type="dcterms:W3CDTF">2014-03-03T08:13:15Z</dcterms:created>
  <dcterms:modified xsi:type="dcterms:W3CDTF">2014-03-26T11:32:46Z</dcterms:modified>
</cp:coreProperties>
</file>